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61" r:id="rId2"/>
    <p:sldId id="283" r:id="rId3"/>
    <p:sldId id="318" r:id="rId4"/>
    <p:sldId id="319" r:id="rId5"/>
    <p:sldId id="306" r:id="rId6"/>
    <p:sldId id="284" r:id="rId7"/>
    <p:sldId id="329" r:id="rId8"/>
    <p:sldId id="331" r:id="rId9"/>
    <p:sldId id="328" r:id="rId10"/>
    <p:sldId id="298" r:id="rId11"/>
    <p:sldId id="354" r:id="rId12"/>
    <p:sldId id="349" r:id="rId13"/>
    <p:sldId id="356" r:id="rId14"/>
    <p:sldId id="350" r:id="rId15"/>
    <p:sldId id="358" r:id="rId16"/>
    <p:sldId id="357" r:id="rId17"/>
    <p:sldId id="308" r:id="rId18"/>
    <p:sldId id="314" r:id="rId19"/>
    <p:sldId id="277" r:id="rId20"/>
    <p:sldId id="280" r:id="rId21"/>
    <p:sldId id="31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0A125C-723B-4C9E-BF7A-37646F65FA6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4CEF779-FAD3-4489-9857-EC689C91C39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ru-RU" sz="1800" b="1" dirty="0">
              <a:solidFill>
                <a:schemeClr val="bg1"/>
              </a:solidFill>
            </a:rPr>
            <a:t>Конституция Российской Федерации </a:t>
          </a:r>
          <a:endParaRPr lang="ru-RU" sz="1800" dirty="0">
            <a:solidFill>
              <a:schemeClr val="bg1"/>
            </a:solidFill>
          </a:endParaRPr>
        </a:p>
      </dgm:t>
    </dgm:pt>
    <dgm:pt modelId="{9D38AB9E-E2D7-434A-AF33-A125C1C4657D}" type="parTrans" cxnId="{44D33945-C6BA-4519-A4BE-9A0F6324F4C4}">
      <dgm:prSet/>
      <dgm:spPr/>
      <dgm:t>
        <a:bodyPr/>
        <a:lstStyle/>
        <a:p>
          <a:endParaRPr lang="ru-RU"/>
        </a:p>
      </dgm:t>
    </dgm:pt>
    <dgm:pt modelId="{67D9FFA7-01BE-4394-AFC8-90F52335AF3C}" type="sibTrans" cxnId="{44D33945-C6BA-4519-A4BE-9A0F6324F4C4}">
      <dgm:prSet/>
      <dgm:spPr/>
      <dgm:t>
        <a:bodyPr/>
        <a:lstStyle/>
        <a:p>
          <a:endParaRPr lang="ru-RU"/>
        </a:p>
      </dgm:t>
    </dgm:pt>
    <dgm:pt modelId="{EA46AD43-A92C-43E3-91B5-75A99F90721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chemeClr val="bg1"/>
              </a:solidFill>
            </a:rPr>
            <a:t>общепризнанные принципы и нормы международного права</a:t>
          </a:r>
          <a:r>
            <a:rPr lang="ru-RU" sz="1300" b="1" dirty="0"/>
            <a:t>, </a:t>
          </a:r>
          <a:endParaRPr lang="ru-RU" sz="1300" dirty="0"/>
        </a:p>
      </dgm:t>
    </dgm:pt>
    <dgm:pt modelId="{3A54AB1C-C14D-42E3-A8A6-C9559416F3A7}" type="parTrans" cxnId="{4BB1B983-F5AB-4CA2-A2CB-3DA03FB034E2}">
      <dgm:prSet/>
      <dgm:spPr/>
      <dgm:t>
        <a:bodyPr/>
        <a:lstStyle/>
        <a:p>
          <a:endParaRPr lang="ru-RU"/>
        </a:p>
      </dgm:t>
    </dgm:pt>
    <dgm:pt modelId="{03F54A3A-4D71-4B73-AEDB-7326ED0065C8}" type="sibTrans" cxnId="{4BB1B983-F5AB-4CA2-A2CB-3DA03FB034E2}">
      <dgm:prSet/>
      <dgm:spPr/>
      <dgm:t>
        <a:bodyPr/>
        <a:lstStyle/>
        <a:p>
          <a:endParaRPr lang="ru-RU"/>
        </a:p>
      </dgm:t>
    </dgm:pt>
    <dgm:pt modelId="{B6B4EBBB-6475-4E55-B041-DB6FCFE67E4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chemeClr val="bg1"/>
              </a:solidFill>
            </a:rPr>
            <a:t>международные договоры Российской Федерации </a:t>
          </a:r>
          <a:endParaRPr lang="ru-RU" sz="1800" dirty="0">
            <a:solidFill>
              <a:schemeClr val="bg1"/>
            </a:solidFill>
          </a:endParaRPr>
        </a:p>
      </dgm:t>
    </dgm:pt>
    <dgm:pt modelId="{A61CF936-9C86-4DA8-A412-66C655843322}" type="parTrans" cxnId="{472978A8-AB17-4B83-8466-0D99DCA04D31}">
      <dgm:prSet/>
      <dgm:spPr/>
      <dgm:t>
        <a:bodyPr/>
        <a:lstStyle/>
        <a:p>
          <a:endParaRPr lang="ru-RU"/>
        </a:p>
      </dgm:t>
    </dgm:pt>
    <dgm:pt modelId="{2DAB8375-9E57-44F3-AABC-FB3C3AE01BDB}" type="sibTrans" cxnId="{472978A8-AB17-4B83-8466-0D99DCA04D31}">
      <dgm:prSet/>
      <dgm:spPr/>
      <dgm:t>
        <a:bodyPr/>
        <a:lstStyle/>
        <a:p>
          <a:endParaRPr lang="ru-RU"/>
        </a:p>
      </dgm:t>
    </dgm:pt>
    <dgm:pt modelId="{4451890D-BED4-4625-B6F8-266D8634420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chemeClr val="bg1"/>
              </a:solidFill>
            </a:rPr>
            <a:t>Федеральный закон от 25 декабря 2008 года N 273-ФЗ "О противодействии коррупции", </a:t>
          </a:r>
          <a:endParaRPr lang="ru-RU" sz="1800" dirty="0">
            <a:solidFill>
              <a:schemeClr val="bg1"/>
            </a:solidFill>
          </a:endParaRPr>
        </a:p>
      </dgm:t>
    </dgm:pt>
    <dgm:pt modelId="{9F6AEF8F-A631-4EE0-85C5-1D855CD0B682}" type="parTrans" cxnId="{57C0C5C3-D30C-43CA-B281-3A04A0C9E590}">
      <dgm:prSet/>
      <dgm:spPr/>
      <dgm:t>
        <a:bodyPr/>
        <a:lstStyle/>
        <a:p>
          <a:endParaRPr lang="ru-RU"/>
        </a:p>
      </dgm:t>
    </dgm:pt>
    <dgm:pt modelId="{E42BCDA4-8E36-4DEF-A6DB-FC57ECE94B78}" type="sibTrans" cxnId="{57C0C5C3-D30C-43CA-B281-3A04A0C9E590}">
      <dgm:prSet/>
      <dgm:spPr/>
      <dgm:t>
        <a:bodyPr/>
        <a:lstStyle/>
        <a:p>
          <a:endParaRPr lang="ru-RU"/>
        </a:p>
      </dgm:t>
    </dgm:pt>
    <dgm:pt modelId="{B6C9D6C4-4372-4F23-9F00-C2CF3C82E4FB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chemeClr val="bg1"/>
              </a:solidFill>
            </a:rPr>
            <a:t>Федеральный закон от 7 августа 2001 года N 115-ФЗ "О противодействии легализации (отмыванию) доходов, полученных преступным путем, и финансированию терроризма" и другие нормативные правовые акты, направленные на противодействие коррупции.</a:t>
          </a:r>
        </a:p>
      </dgm:t>
    </dgm:pt>
    <dgm:pt modelId="{4FC7DD39-8943-492F-9A9C-1DA3E96C0664}" type="parTrans" cxnId="{32245315-F46A-416C-B6DF-41CFFE562515}">
      <dgm:prSet/>
      <dgm:spPr/>
      <dgm:t>
        <a:bodyPr/>
        <a:lstStyle/>
        <a:p>
          <a:endParaRPr lang="ru-RU"/>
        </a:p>
      </dgm:t>
    </dgm:pt>
    <dgm:pt modelId="{D7607106-A8D1-464E-9FD1-420F46A9E8D3}" type="sibTrans" cxnId="{32245315-F46A-416C-B6DF-41CFFE562515}">
      <dgm:prSet/>
      <dgm:spPr/>
      <dgm:t>
        <a:bodyPr/>
        <a:lstStyle/>
        <a:p>
          <a:endParaRPr lang="ru-RU"/>
        </a:p>
      </dgm:t>
    </dgm:pt>
    <dgm:pt modelId="{D6EBD857-A0D3-47B6-90F3-165181D3C646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chemeClr val="bg1"/>
              </a:solidFill>
            </a:rPr>
            <a:t>Уголовный кодекс Российской Федерации</a:t>
          </a:r>
        </a:p>
      </dgm:t>
    </dgm:pt>
    <dgm:pt modelId="{80BBB54F-2832-44E0-BC5B-7B7AE43909D9}" type="parTrans" cxnId="{9C85D242-1D76-4782-981A-31F18B9BEC47}">
      <dgm:prSet/>
      <dgm:spPr/>
      <dgm:t>
        <a:bodyPr/>
        <a:lstStyle/>
        <a:p>
          <a:endParaRPr lang="ru-RU"/>
        </a:p>
      </dgm:t>
    </dgm:pt>
    <dgm:pt modelId="{BADD02E6-E894-437D-B17F-BE864F44DD09}" type="sibTrans" cxnId="{9C85D242-1D76-4782-981A-31F18B9BEC47}">
      <dgm:prSet/>
      <dgm:spPr/>
      <dgm:t>
        <a:bodyPr/>
        <a:lstStyle/>
        <a:p>
          <a:endParaRPr lang="ru-RU"/>
        </a:p>
      </dgm:t>
    </dgm:pt>
    <dgm:pt modelId="{6EFA5B65-BDA8-4ECE-9A70-5B157A657A6E}" type="pres">
      <dgm:prSet presAssocID="{FE0A125C-723B-4C9E-BF7A-37646F65FA65}" presName="linear" presStyleCnt="0">
        <dgm:presLayoutVars>
          <dgm:animLvl val="lvl"/>
          <dgm:resizeHandles val="exact"/>
        </dgm:presLayoutVars>
      </dgm:prSet>
      <dgm:spPr/>
    </dgm:pt>
    <dgm:pt modelId="{B3684A46-C1CF-478E-9764-B161C8FA9493}" type="pres">
      <dgm:prSet presAssocID="{A4CEF779-FAD3-4489-9857-EC689C91C397}" presName="parentText" presStyleLbl="node1" presStyleIdx="0" presStyleCnt="6" custScaleY="46481">
        <dgm:presLayoutVars>
          <dgm:chMax val="0"/>
          <dgm:bulletEnabled val="1"/>
        </dgm:presLayoutVars>
      </dgm:prSet>
      <dgm:spPr/>
    </dgm:pt>
    <dgm:pt modelId="{3CFF211F-88A1-481B-A7E3-7FA76A826F7D}" type="pres">
      <dgm:prSet presAssocID="{67D9FFA7-01BE-4394-AFC8-90F52335AF3C}" presName="spacer" presStyleCnt="0"/>
      <dgm:spPr/>
    </dgm:pt>
    <dgm:pt modelId="{D1F82339-7EB0-4C9C-8DD6-4DEDF8A95713}" type="pres">
      <dgm:prSet presAssocID="{EA46AD43-A92C-43E3-91B5-75A99F907218}" presName="parentText" presStyleLbl="node1" presStyleIdx="1" presStyleCnt="6" custScaleY="42233" custLinFactNeighborY="42511">
        <dgm:presLayoutVars>
          <dgm:chMax val="0"/>
          <dgm:bulletEnabled val="1"/>
        </dgm:presLayoutVars>
      </dgm:prSet>
      <dgm:spPr/>
    </dgm:pt>
    <dgm:pt modelId="{BD2F8244-0410-49D3-80E7-2BF1ACA9F327}" type="pres">
      <dgm:prSet presAssocID="{03F54A3A-4D71-4B73-AEDB-7326ED0065C8}" presName="spacer" presStyleCnt="0"/>
      <dgm:spPr/>
    </dgm:pt>
    <dgm:pt modelId="{EAB84101-2512-4A56-BC1D-DBDB1FC28821}" type="pres">
      <dgm:prSet presAssocID="{B6B4EBBB-6475-4E55-B041-DB6FCFE67E44}" presName="parentText" presStyleLbl="node1" presStyleIdx="2" presStyleCnt="6" custScaleY="65703" custLinFactNeighborY="7615">
        <dgm:presLayoutVars>
          <dgm:chMax val="0"/>
          <dgm:bulletEnabled val="1"/>
        </dgm:presLayoutVars>
      </dgm:prSet>
      <dgm:spPr/>
    </dgm:pt>
    <dgm:pt modelId="{0EC29FF6-763A-4557-9633-5DB413BEAE46}" type="pres">
      <dgm:prSet presAssocID="{2DAB8375-9E57-44F3-AABC-FB3C3AE01BDB}" presName="spacer" presStyleCnt="0"/>
      <dgm:spPr/>
    </dgm:pt>
    <dgm:pt modelId="{69F201D5-03E3-4E0D-BF9C-C4349A6F2A79}" type="pres">
      <dgm:prSet presAssocID="{4451890D-BED4-4625-B6F8-266D86344200}" presName="parentText" presStyleLbl="node1" presStyleIdx="3" presStyleCnt="6" custScaleY="69939">
        <dgm:presLayoutVars>
          <dgm:chMax val="0"/>
          <dgm:bulletEnabled val="1"/>
        </dgm:presLayoutVars>
      </dgm:prSet>
      <dgm:spPr/>
    </dgm:pt>
    <dgm:pt modelId="{37D13050-3D2B-4CCC-B3B2-6AA674042B35}" type="pres">
      <dgm:prSet presAssocID="{E42BCDA4-8E36-4DEF-A6DB-FC57ECE94B78}" presName="spacer" presStyleCnt="0"/>
      <dgm:spPr/>
    </dgm:pt>
    <dgm:pt modelId="{F4C9FFF4-0E9E-4B0A-BC58-B89579039841}" type="pres">
      <dgm:prSet presAssocID="{B6C9D6C4-4372-4F23-9F00-C2CF3C82E4FB}" presName="parentText" presStyleLbl="node1" presStyleIdx="4" presStyleCnt="6" custScaleY="79612" custLinFactNeighborY="66484">
        <dgm:presLayoutVars>
          <dgm:chMax val="0"/>
          <dgm:bulletEnabled val="1"/>
        </dgm:presLayoutVars>
      </dgm:prSet>
      <dgm:spPr/>
    </dgm:pt>
    <dgm:pt modelId="{BD2E2DFE-4F05-42C9-9D74-2505C4275284}" type="pres">
      <dgm:prSet presAssocID="{D7607106-A8D1-464E-9FD1-420F46A9E8D3}" presName="spacer" presStyleCnt="0"/>
      <dgm:spPr/>
    </dgm:pt>
    <dgm:pt modelId="{9E773094-0F95-49C5-BA28-22BFC09D5EC6}" type="pres">
      <dgm:prSet presAssocID="{D6EBD857-A0D3-47B6-90F3-165181D3C646}" presName="parentText" presStyleLbl="node1" presStyleIdx="5" presStyleCnt="6" custScaleY="53893" custLinFactY="80923" custLinFactNeighborY="100000">
        <dgm:presLayoutVars>
          <dgm:chMax val="0"/>
          <dgm:bulletEnabled val="1"/>
        </dgm:presLayoutVars>
      </dgm:prSet>
      <dgm:spPr/>
    </dgm:pt>
  </dgm:ptLst>
  <dgm:cxnLst>
    <dgm:cxn modelId="{32245315-F46A-416C-B6DF-41CFFE562515}" srcId="{FE0A125C-723B-4C9E-BF7A-37646F65FA65}" destId="{B6C9D6C4-4372-4F23-9F00-C2CF3C82E4FB}" srcOrd="4" destOrd="0" parTransId="{4FC7DD39-8943-492F-9A9C-1DA3E96C0664}" sibTransId="{D7607106-A8D1-464E-9FD1-420F46A9E8D3}"/>
    <dgm:cxn modelId="{39A0CC39-D10C-4DB3-A223-769D60979D76}" type="presOf" srcId="{B6B4EBBB-6475-4E55-B041-DB6FCFE67E44}" destId="{EAB84101-2512-4A56-BC1D-DBDB1FC28821}" srcOrd="0" destOrd="0" presId="urn:microsoft.com/office/officeart/2005/8/layout/vList2"/>
    <dgm:cxn modelId="{9C85D242-1D76-4782-981A-31F18B9BEC47}" srcId="{FE0A125C-723B-4C9E-BF7A-37646F65FA65}" destId="{D6EBD857-A0D3-47B6-90F3-165181D3C646}" srcOrd="5" destOrd="0" parTransId="{80BBB54F-2832-44E0-BC5B-7B7AE43909D9}" sibTransId="{BADD02E6-E894-437D-B17F-BE864F44DD09}"/>
    <dgm:cxn modelId="{17646E43-662E-43C9-B138-0E269C894F31}" type="presOf" srcId="{A4CEF779-FAD3-4489-9857-EC689C91C397}" destId="{B3684A46-C1CF-478E-9764-B161C8FA9493}" srcOrd="0" destOrd="0" presId="urn:microsoft.com/office/officeart/2005/8/layout/vList2"/>
    <dgm:cxn modelId="{44D33945-C6BA-4519-A4BE-9A0F6324F4C4}" srcId="{FE0A125C-723B-4C9E-BF7A-37646F65FA65}" destId="{A4CEF779-FAD3-4489-9857-EC689C91C397}" srcOrd="0" destOrd="0" parTransId="{9D38AB9E-E2D7-434A-AF33-A125C1C4657D}" sibTransId="{67D9FFA7-01BE-4394-AFC8-90F52335AF3C}"/>
    <dgm:cxn modelId="{BD553969-A8E9-468C-901C-C70BFCBF502F}" type="presOf" srcId="{B6C9D6C4-4372-4F23-9F00-C2CF3C82E4FB}" destId="{F4C9FFF4-0E9E-4B0A-BC58-B89579039841}" srcOrd="0" destOrd="0" presId="urn:microsoft.com/office/officeart/2005/8/layout/vList2"/>
    <dgm:cxn modelId="{4BB1B983-F5AB-4CA2-A2CB-3DA03FB034E2}" srcId="{FE0A125C-723B-4C9E-BF7A-37646F65FA65}" destId="{EA46AD43-A92C-43E3-91B5-75A99F907218}" srcOrd="1" destOrd="0" parTransId="{3A54AB1C-C14D-42E3-A8A6-C9559416F3A7}" sibTransId="{03F54A3A-4D71-4B73-AEDB-7326ED0065C8}"/>
    <dgm:cxn modelId="{4EBB7984-A907-44D5-9B99-67EB31D1787F}" type="presOf" srcId="{EA46AD43-A92C-43E3-91B5-75A99F907218}" destId="{D1F82339-7EB0-4C9C-8DD6-4DEDF8A95713}" srcOrd="0" destOrd="0" presId="urn:microsoft.com/office/officeart/2005/8/layout/vList2"/>
    <dgm:cxn modelId="{CB52B19D-03D7-49AF-9E83-C5A4BB8C3CFB}" type="presOf" srcId="{4451890D-BED4-4625-B6F8-266D86344200}" destId="{69F201D5-03E3-4E0D-BF9C-C4349A6F2A79}" srcOrd="0" destOrd="0" presId="urn:microsoft.com/office/officeart/2005/8/layout/vList2"/>
    <dgm:cxn modelId="{472978A8-AB17-4B83-8466-0D99DCA04D31}" srcId="{FE0A125C-723B-4C9E-BF7A-37646F65FA65}" destId="{B6B4EBBB-6475-4E55-B041-DB6FCFE67E44}" srcOrd="2" destOrd="0" parTransId="{A61CF936-9C86-4DA8-A412-66C655843322}" sibTransId="{2DAB8375-9E57-44F3-AABC-FB3C3AE01BDB}"/>
    <dgm:cxn modelId="{D0CE48BD-681A-43DC-B4C3-FB590A2240B3}" type="presOf" srcId="{FE0A125C-723B-4C9E-BF7A-37646F65FA65}" destId="{6EFA5B65-BDA8-4ECE-9A70-5B157A657A6E}" srcOrd="0" destOrd="0" presId="urn:microsoft.com/office/officeart/2005/8/layout/vList2"/>
    <dgm:cxn modelId="{57C0C5C3-D30C-43CA-B281-3A04A0C9E590}" srcId="{FE0A125C-723B-4C9E-BF7A-37646F65FA65}" destId="{4451890D-BED4-4625-B6F8-266D86344200}" srcOrd="3" destOrd="0" parTransId="{9F6AEF8F-A631-4EE0-85C5-1D855CD0B682}" sibTransId="{E42BCDA4-8E36-4DEF-A6DB-FC57ECE94B78}"/>
    <dgm:cxn modelId="{A3EB48D4-819E-4E36-9653-09220AE12C11}" type="presOf" srcId="{D6EBD857-A0D3-47B6-90F3-165181D3C646}" destId="{9E773094-0F95-49C5-BA28-22BFC09D5EC6}" srcOrd="0" destOrd="0" presId="urn:microsoft.com/office/officeart/2005/8/layout/vList2"/>
    <dgm:cxn modelId="{C1B8FECA-D30C-4956-9D69-4898573EB9AF}" type="presParOf" srcId="{6EFA5B65-BDA8-4ECE-9A70-5B157A657A6E}" destId="{B3684A46-C1CF-478E-9764-B161C8FA9493}" srcOrd="0" destOrd="0" presId="urn:microsoft.com/office/officeart/2005/8/layout/vList2"/>
    <dgm:cxn modelId="{7ED28C8A-3086-4733-A1D7-6D1FB73215F4}" type="presParOf" srcId="{6EFA5B65-BDA8-4ECE-9A70-5B157A657A6E}" destId="{3CFF211F-88A1-481B-A7E3-7FA76A826F7D}" srcOrd="1" destOrd="0" presId="urn:microsoft.com/office/officeart/2005/8/layout/vList2"/>
    <dgm:cxn modelId="{5748A04E-2AAA-4291-A6BC-EEDE8B676EBD}" type="presParOf" srcId="{6EFA5B65-BDA8-4ECE-9A70-5B157A657A6E}" destId="{D1F82339-7EB0-4C9C-8DD6-4DEDF8A95713}" srcOrd="2" destOrd="0" presId="urn:microsoft.com/office/officeart/2005/8/layout/vList2"/>
    <dgm:cxn modelId="{5104412F-F733-479D-AC6A-A529D6923C41}" type="presParOf" srcId="{6EFA5B65-BDA8-4ECE-9A70-5B157A657A6E}" destId="{BD2F8244-0410-49D3-80E7-2BF1ACA9F327}" srcOrd="3" destOrd="0" presId="urn:microsoft.com/office/officeart/2005/8/layout/vList2"/>
    <dgm:cxn modelId="{4E7271BC-4CA6-4E31-B54B-4FCA9811CEF4}" type="presParOf" srcId="{6EFA5B65-BDA8-4ECE-9A70-5B157A657A6E}" destId="{EAB84101-2512-4A56-BC1D-DBDB1FC28821}" srcOrd="4" destOrd="0" presId="urn:microsoft.com/office/officeart/2005/8/layout/vList2"/>
    <dgm:cxn modelId="{E0FC09F9-E7FB-4018-9DD1-01940C8508EA}" type="presParOf" srcId="{6EFA5B65-BDA8-4ECE-9A70-5B157A657A6E}" destId="{0EC29FF6-763A-4557-9633-5DB413BEAE46}" srcOrd="5" destOrd="0" presId="urn:microsoft.com/office/officeart/2005/8/layout/vList2"/>
    <dgm:cxn modelId="{FE9F84E0-2D6B-494A-BADD-23EC8AE859A0}" type="presParOf" srcId="{6EFA5B65-BDA8-4ECE-9A70-5B157A657A6E}" destId="{69F201D5-03E3-4E0D-BF9C-C4349A6F2A79}" srcOrd="6" destOrd="0" presId="urn:microsoft.com/office/officeart/2005/8/layout/vList2"/>
    <dgm:cxn modelId="{D0141C32-C8DC-440B-BBBC-F7A8D7342F5F}" type="presParOf" srcId="{6EFA5B65-BDA8-4ECE-9A70-5B157A657A6E}" destId="{37D13050-3D2B-4CCC-B3B2-6AA674042B35}" srcOrd="7" destOrd="0" presId="urn:microsoft.com/office/officeart/2005/8/layout/vList2"/>
    <dgm:cxn modelId="{52845504-0F1E-43B9-A2B2-2B675146BA3E}" type="presParOf" srcId="{6EFA5B65-BDA8-4ECE-9A70-5B157A657A6E}" destId="{F4C9FFF4-0E9E-4B0A-BC58-B89579039841}" srcOrd="8" destOrd="0" presId="urn:microsoft.com/office/officeart/2005/8/layout/vList2"/>
    <dgm:cxn modelId="{AA2E9977-BA54-4F0C-8BA2-ED131C874A7E}" type="presParOf" srcId="{6EFA5B65-BDA8-4ECE-9A70-5B157A657A6E}" destId="{BD2E2DFE-4F05-42C9-9D74-2505C4275284}" srcOrd="9" destOrd="0" presId="urn:microsoft.com/office/officeart/2005/8/layout/vList2"/>
    <dgm:cxn modelId="{3C7EE710-ABDD-4B24-949D-924EADAC5FCF}" type="presParOf" srcId="{6EFA5B65-BDA8-4ECE-9A70-5B157A657A6E}" destId="{9E773094-0F95-49C5-BA28-22BFC09D5EC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C2DD8-2F7C-4548-8503-D6C70C3B30F6}" type="doc">
      <dgm:prSet loTypeId="urn:microsoft.com/office/officeart/2005/8/layout/default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0307FC-E876-49B1-B374-F966920D6BEC}">
      <dgm:prSet/>
      <dgm:spPr/>
      <dgm:t>
        <a:bodyPr/>
        <a:lstStyle/>
        <a:p>
          <a:pPr rtl="0"/>
          <a:r>
            <a:rPr lang="ru-RU" b="1" dirty="0"/>
            <a:t>Взяточничество, принятие подарков для ускорения решения проблемы</a:t>
          </a:r>
        </a:p>
      </dgm:t>
    </dgm:pt>
    <dgm:pt modelId="{EC0DA2E1-C92F-4FF6-A88D-8C6D3C7E9D85}" type="parTrans" cxnId="{7083FFBD-4331-41DE-B74A-699051A88942}">
      <dgm:prSet/>
      <dgm:spPr/>
      <dgm:t>
        <a:bodyPr/>
        <a:lstStyle/>
        <a:p>
          <a:endParaRPr lang="ru-RU"/>
        </a:p>
      </dgm:t>
    </dgm:pt>
    <dgm:pt modelId="{BA523C48-1CB6-4CE8-9981-472A7C55B584}" type="sibTrans" cxnId="{7083FFBD-4331-41DE-B74A-699051A88942}">
      <dgm:prSet/>
      <dgm:spPr/>
      <dgm:t>
        <a:bodyPr/>
        <a:lstStyle/>
        <a:p>
          <a:endParaRPr lang="ru-RU"/>
        </a:p>
      </dgm:t>
    </dgm:pt>
    <dgm:pt modelId="{D991FA8F-4B76-485B-BC4C-D3B9687B5BCC}">
      <dgm:prSet/>
      <dgm:spPr/>
      <dgm:t>
        <a:bodyPr/>
        <a:lstStyle/>
        <a:p>
          <a:pPr rtl="0"/>
          <a:r>
            <a:rPr lang="ru-RU" b="1" dirty="0"/>
            <a:t>Растрата</a:t>
          </a:r>
          <a:endParaRPr lang="ru-RU" dirty="0"/>
        </a:p>
      </dgm:t>
    </dgm:pt>
    <dgm:pt modelId="{95A9CE80-43FF-46A3-B01F-C6B1ED76D88D}" type="parTrans" cxnId="{5DC2CD41-869C-457F-B4F0-2D1F6D19B8F7}">
      <dgm:prSet/>
      <dgm:spPr/>
      <dgm:t>
        <a:bodyPr/>
        <a:lstStyle/>
        <a:p>
          <a:endParaRPr lang="ru-RU"/>
        </a:p>
      </dgm:t>
    </dgm:pt>
    <dgm:pt modelId="{EA1CE1B7-2A4E-4E44-AEED-18AD53D8F504}" type="sibTrans" cxnId="{5DC2CD41-869C-457F-B4F0-2D1F6D19B8F7}">
      <dgm:prSet/>
      <dgm:spPr/>
      <dgm:t>
        <a:bodyPr/>
        <a:lstStyle/>
        <a:p>
          <a:endParaRPr lang="ru-RU"/>
        </a:p>
      </dgm:t>
    </dgm:pt>
    <dgm:pt modelId="{EC47B1C2-1719-4FE7-847C-F176B8CE3E19}">
      <dgm:prSet/>
      <dgm:spPr/>
      <dgm:t>
        <a:bodyPr/>
        <a:lstStyle/>
        <a:p>
          <a:pPr rtl="0"/>
          <a:r>
            <a:rPr lang="ru-RU" b="1" dirty="0"/>
            <a:t>Мошенничество</a:t>
          </a:r>
          <a:endParaRPr lang="ru-RU" dirty="0"/>
        </a:p>
      </dgm:t>
    </dgm:pt>
    <dgm:pt modelId="{749406D8-543D-404D-92EC-B80413213AEB}" type="parTrans" cxnId="{E4CA88B2-2972-469B-A0EF-F44BBE361C09}">
      <dgm:prSet/>
      <dgm:spPr/>
      <dgm:t>
        <a:bodyPr/>
        <a:lstStyle/>
        <a:p>
          <a:endParaRPr lang="ru-RU"/>
        </a:p>
      </dgm:t>
    </dgm:pt>
    <dgm:pt modelId="{15FE735B-65E2-4F77-9FD3-E7E5462873A1}" type="sibTrans" cxnId="{E4CA88B2-2972-469B-A0EF-F44BBE361C09}">
      <dgm:prSet/>
      <dgm:spPr/>
      <dgm:t>
        <a:bodyPr/>
        <a:lstStyle/>
        <a:p>
          <a:endParaRPr lang="ru-RU"/>
        </a:p>
      </dgm:t>
    </dgm:pt>
    <dgm:pt modelId="{D484CD8D-D1DD-4209-A881-F433410D2E3B}">
      <dgm:prSet/>
      <dgm:spPr/>
      <dgm:t>
        <a:bodyPr/>
        <a:lstStyle/>
        <a:p>
          <a:pPr rtl="0"/>
          <a:r>
            <a:rPr lang="ru-RU" b="1" dirty="0"/>
            <a:t>Вымогательство</a:t>
          </a:r>
          <a:endParaRPr lang="ru-RU" dirty="0"/>
        </a:p>
      </dgm:t>
    </dgm:pt>
    <dgm:pt modelId="{1D1D6BB1-138D-45A9-ABCE-6E86A1C8FDB3}" type="parTrans" cxnId="{FBDA2011-6030-4264-A247-23C7BDE491C2}">
      <dgm:prSet/>
      <dgm:spPr/>
      <dgm:t>
        <a:bodyPr/>
        <a:lstStyle/>
        <a:p>
          <a:endParaRPr lang="ru-RU"/>
        </a:p>
      </dgm:t>
    </dgm:pt>
    <dgm:pt modelId="{7BABC8C2-A346-4795-9685-3BB07F0BDB88}" type="sibTrans" cxnId="{FBDA2011-6030-4264-A247-23C7BDE491C2}">
      <dgm:prSet/>
      <dgm:spPr/>
      <dgm:t>
        <a:bodyPr/>
        <a:lstStyle/>
        <a:p>
          <a:endParaRPr lang="ru-RU"/>
        </a:p>
      </dgm:t>
    </dgm:pt>
    <dgm:pt modelId="{9529C354-442D-4BCC-BA32-601F947417FE}">
      <dgm:prSet/>
      <dgm:spPr/>
      <dgm:t>
        <a:bodyPr/>
        <a:lstStyle/>
        <a:p>
          <a:pPr rtl="0"/>
          <a:r>
            <a:rPr lang="ru-RU" b="1" dirty="0"/>
            <a:t>Злоупотребление правом на рассмотрение, произвол</a:t>
          </a:r>
          <a:endParaRPr lang="ru-RU" dirty="0"/>
        </a:p>
      </dgm:t>
    </dgm:pt>
    <dgm:pt modelId="{9A14D6D2-888C-436D-BF96-18B4F246992F}" type="parTrans" cxnId="{78A28EB0-CD19-449E-918E-E247E1FC5230}">
      <dgm:prSet/>
      <dgm:spPr/>
      <dgm:t>
        <a:bodyPr/>
        <a:lstStyle/>
        <a:p>
          <a:endParaRPr lang="ru-RU"/>
        </a:p>
      </dgm:t>
    </dgm:pt>
    <dgm:pt modelId="{678A8A88-EAC0-4B48-8492-1395707C57FB}" type="sibTrans" cxnId="{78A28EB0-CD19-449E-918E-E247E1FC5230}">
      <dgm:prSet/>
      <dgm:spPr/>
      <dgm:t>
        <a:bodyPr/>
        <a:lstStyle/>
        <a:p>
          <a:endParaRPr lang="ru-RU"/>
        </a:p>
      </dgm:t>
    </dgm:pt>
    <dgm:pt modelId="{A791F673-017D-4589-8811-8C138CFE0963}">
      <dgm:prSet/>
      <dgm:spPr/>
      <dgm:t>
        <a:bodyPr/>
        <a:lstStyle/>
        <a:p>
          <a:pPr rtl="0"/>
          <a:r>
            <a:rPr lang="ru-RU" b="1" dirty="0"/>
            <a:t>Использование конфликта интересов Незаконные операции с ценными бумагами </a:t>
          </a:r>
          <a:endParaRPr lang="ru-RU" dirty="0"/>
        </a:p>
      </dgm:t>
    </dgm:pt>
    <dgm:pt modelId="{BE2248F6-6A84-479F-8DEA-C3A28886A19D}" type="parTrans" cxnId="{6893B42D-9D4C-452F-8E33-BE64448C7601}">
      <dgm:prSet/>
      <dgm:spPr/>
      <dgm:t>
        <a:bodyPr/>
        <a:lstStyle/>
        <a:p>
          <a:endParaRPr lang="ru-RU"/>
        </a:p>
      </dgm:t>
    </dgm:pt>
    <dgm:pt modelId="{6972A4BF-9A48-41AB-ABCA-DC641785D0E7}" type="sibTrans" cxnId="{6893B42D-9D4C-452F-8E33-BE64448C7601}">
      <dgm:prSet/>
      <dgm:spPr/>
      <dgm:t>
        <a:bodyPr/>
        <a:lstStyle/>
        <a:p>
          <a:endParaRPr lang="ru-RU"/>
        </a:p>
      </dgm:t>
    </dgm:pt>
    <dgm:pt modelId="{14253452-5087-460B-9DF8-0760B098476C}">
      <dgm:prSet/>
      <dgm:spPr/>
      <dgm:t>
        <a:bodyPr/>
        <a:lstStyle/>
        <a:p>
          <a:pPr rtl="0"/>
          <a:r>
            <a:rPr lang="ru-RU" b="1" dirty="0"/>
            <a:t>Получение незаконного пособия, льготы или незаконного вознаграждения </a:t>
          </a:r>
          <a:endParaRPr lang="ru-RU" dirty="0"/>
        </a:p>
      </dgm:t>
    </dgm:pt>
    <dgm:pt modelId="{1F1061EE-A16E-4D20-9B93-AA0C843CE06B}" type="parTrans" cxnId="{F783ABB9-B956-47B5-866B-B95C45757F45}">
      <dgm:prSet/>
      <dgm:spPr/>
      <dgm:t>
        <a:bodyPr/>
        <a:lstStyle/>
        <a:p>
          <a:endParaRPr lang="ru-RU"/>
        </a:p>
      </dgm:t>
    </dgm:pt>
    <dgm:pt modelId="{8E20724A-8CD4-43D1-ACBA-FD758D58BC6A}" type="sibTrans" cxnId="{F783ABB9-B956-47B5-866B-B95C45757F45}">
      <dgm:prSet/>
      <dgm:spPr/>
      <dgm:t>
        <a:bodyPr/>
        <a:lstStyle/>
        <a:p>
          <a:endParaRPr lang="ru-RU"/>
        </a:p>
      </dgm:t>
    </dgm:pt>
    <dgm:pt modelId="{696E4CC2-94D4-4264-8492-4C388544B1E5}">
      <dgm:prSet/>
      <dgm:spPr/>
      <dgm:t>
        <a:bodyPr/>
        <a:lstStyle/>
        <a:p>
          <a:pPr rtl="0"/>
          <a:r>
            <a:rPr lang="ru-RU" b="1" dirty="0"/>
            <a:t>Незаконные пожертвования и вклады </a:t>
          </a:r>
          <a:endParaRPr lang="ru-RU" dirty="0"/>
        </a:p>
      </dgm:t>
    </dgm:pt>
    <dgm:pt modelId="{6825D59D-45EE-47B3-9929-1CCAEA02F4F6}" type="parTrans" cxnId="{0EF25BFC-258A-4C7F-B97A-9B713C5BBEEF}">
      <dgm:prSet/>
      <dgm:spPr/>
      <dgm:t>
        <a:bodyPr/>
        <a:lstStyle/>
        <a:p>
          <a:endParaRPr lang="ru-RU"/>
        </a:p>
      </dgm:t>
    </dgm:pt>
    <dgm:pt modelId="{F158DFB7-DD2D-49D0-B079-45E78A8077D8}" type="sibTrans" cxnId="{0EF25BFC-258A-4C7F-B97A-9B713C5BBEEF}">
      <dgm:prSet/>
      <dgm:spPr/>
      <dgm:t>
        <a:bodyPr/>
        <a:lstStyle/>
        <a:p>
          <a:endParaRPr lang="ru-RU"/>
        </a:p>
      </dgm:t>
    </dgm:pt>
    <dgm:pt modelId="{5EEB93CB-6FF3-4874-A75D-62F9658F4E60}" type="pres">
      <dgm:prSet presAssocID="{898C2DD8-2F7C-4548-8503-D6C70C3B30F6}" presName="diagram" presStyleCnt="0">
        <dgm:presLayoutVars>
          <dgm:dir/>
          <dgm:resizeHandles val="exact"/>
        </dgm:presLayoutVars>
      </dgm:prSet>
      <dgm:spPr/>
    </dgm:pt>
    <dgm:pt modelId="{B1FB79C7-9CE1-4258-AA87-FDB2833CE8A8}" type="pres">
      <dgm:prSet presAssocID="{9C0307FC-E876-49B1-B374-F966920D6BEC}" presName="node" presStyleLbl="node1" presStyleIdx="0" presStyleCnt="8" custScaleX="262478" custScaleY="39103" custLinFactX="12963" custLinFactY="60154" custLinFactNeighborX="100000" custLinFactNeighborY="100000">
        <dgm:presLayoutVars>
          <dgm:bulletEnabled val="1"/>
        </dgm:presLayoutVars>
      </dgm:prSet>
      <dgm:spPr/>
    </dgm:pt>
    <dgm:pt modelId="{F783F13C-9C4A-4D31-BB9F-7DFB9DA5D2F3}" type="pres">
      <dgm:prSet presAssocID="{BA523C48-1CB6-4CE8-9981-472A7C55B584}" presName="sibTrans" presStyleCnt="0"/>
      <dgm:spPr/>
    </dgm:pt>
    <dgm:pt modelId="{5A4F35DF-5C8D-479F-8FA3-8F683726FB09}" type="pres">
      <dgm:prSet presAssocID="{D991FA8F-4B76-485B-BC4C-D3B9687B5BCC}" presName="node" presStyleLbl="node1" presStyleIdx="1" presStyleCnt="8" custScaleY="26457" custLinFactX="-100000" custLinFactNeighborX="-169429" custLinFactNeighborY="-40462">
        <dgm:presLayoutVars>
          <dgm:bulletEnabled val="1"/>
        </dgm:presLayoutVars>
      </dgm:prSet>
      <dgm:spPr/>
    </dgm:pt>
    <dgm:pt modelId="{DADF5E55-E7B7-4865-AF26-DBF2F404F3D8}" type="pres">
      <dgm:prSet presAssocID="{EA1CE1B7-2A4E-4E44-AEED-18AD53D8F504}" presName="sibTrans" presStyleCnt="0"/>
      <dgm:spPr/>
    </dgm:pt>
    <dgm:pt modelId="{207F38F4-A08B-48B4-92EF-7C5F01FD8C80}" type="pres">
      <dgm:prSet presAssocID="{EC47B1C2-1719-4FE7-847C-F176B8CE3E19}" presName="node" presStyleLbl="node1" presStyleIdx="2" presStyleCnt="8" custScaleX="121880" custScaleY="33946" custLinFactNeighborX="-13959" custLinFactNeighborY="-48889">
        <dgm:presLayoutVars>
          <dgm:bulletEnabled val="1"/>
        </dgm:presLayoutVars>
      </dgm:prSet>
      <dgm:spPr/>
    </dgm:pt>
    <dgm:pt modelId="{7ABC0F96-5A69-4707-87EB-79640CB264DD}" type="pres">
      <dgm:prSet presAssocID="{15FE735B-65E2-4F77-9FD3-E7E5462873A1}" presName="sibTrans" presStyleCnt="0"/>
      <dgm:spPr/>
    </dgm:pt>
    <dgm:pt modelId="{96F81E05-FAE3-4DE3-ACF1-E0FA241714AB}" type="pres">
      <dgm:prSet presAssocID="{D484CD8D-D1DD-4209-A881-F433410D2E3B}" presName="node" presStyleLbl="node1" presStyleIdx="3" presStyleCnt="8" custScaleY="40726" custLinFactNeighborX="67328" custLinFactNeighborY="-84357">
        <dgm:presLayoutVars>
          <dgm:bulletEnabled val="1"/>
        </dgm:presLayoutVars>
      </dgm:prSet>
      <dgm:spPr/>
    </dgm:pt>
    <dgm:pt modelId="{AEC30447-B264-4386-9722-46FD03FE4C13}" type="pres">
      <dgm:prSet presAssocID="{7BABC8C2-A346-4795-9685-3BB07F0BDB88}" presName="sibTrans" presStyleCnt="0"/>
      <dgm:spPr/>
    </dgm:pt>
    <dgm:pt modelId="{C9298260-C65A-4AB9-925E-E2022835CAAF}" type="pres">
      <dgm:prSet presAssocID="{9529C354-442D-4BCC-BA32-601F947417FE}" presName="node" presStyleLbl="node1" presStyleIdx="4" presStyleCnt="8" custScaleX="239759" custScaleY="35580" custLinFactNeighborX="-66641" custLinFactNeighborY="-8521">
        <dgm:presLayoutVars>
          <dgm:bulletEnabled val="1"/>
        </dgm:presLayoutVars>
      </dgm:prSet>
      <dgm:spPr/>
    </dgm:pt>
    <dgm:pt modelId="{8E4B3E98-0CB3-4962-A1ED-F814AFEBA32D}" type="pres">
      <dgm:prSet presAssocID="{678A8A88-EAC0-4B48-8492-1395707C57FB}" presName="sibTrans" presStyleCnt="0"/>
      <dgm:spPr/>
    </dgm:pt>
    <dgm:pt modelId="{B3EA97BB-ED6C-4C6B-AE8A-854D0C538E34}" type="pres">
      <dgm:prSet presAssocID="{A791F673-017D-4589-8811-8C138CFE0963}" presName="node" presStyleLbl="node1" presStyleIdx="5" presStyleCnt="8" custScaleX="295564" custScaleY="37553" custLinFactY="33526" custLinFactNeighborX="37868" custLinFactNeighborY="100000">
        <dgm:presLayoutVars>
          <dgm:bulletEnabled val="1"/>
        </dgm:presLayoutVars>
      </dgm:prSet>
      <dgm:spPr/>
    </dgm:pt>
    <dgm:pt modelId="{8B7B6510-4D9E-4B97-B06F-C8C628193802}" type="pres">
      <dgm:prSet presAssocID="{6972A4BF-9A48-41AB-ABCA-DC641785D0E7}" presName="sibTrans" presStyleCnt="0"/>
      <dgm:spPr/>
    </dgm:pt>
    <dgm:pt modelId="{5012D63E-CC53-4285-B621-ACCCB7E89D54}" type="pres">
      <dgm:prSet presAssocID="{14253452-5087-460B-9DF8-0760B098476C}" presName="node" presStyleLbl="node1" presStyleIdx="6" presStyleCnt="8" custScaleX="273883" custScaleY="42788" custLinFactNeighborX="-49579" custLinFactNeighborY="1589">
        <dgm:presLayoutVars>
          <dgm:bulletEnabled val="1"/>
        </dgm:presLayoutVars>
      </dgm:prSet>
      <dgm:spPr/>
    </dgm:pt>
    <dgm:pt modelId="{53AB7A8B-0458-47BD-A67F-E460050A8E9D}" type="pres">
      <dgm:prSet presAssocID="{8E20724A-8CD4-43D1-ACBA-FD758D58BC6A}" presName="sibTrans" presStyleCnt="0"/>
      <dgm:spPr/>
    </dgm:pt>
    <dgm:pt modelId="{96718DA2-E8D5-4E43-96B2-05D521D6A2C5}" type="pres">
      <dgm:prSet presAssocID="{696E4CC2-94D4-4264-8492-4C388544B1E5}" presName="node" presStyleLbl="node1" presStyleIdx="7" presStyleCnt="8" custScaleX="195527" custScaleY="24571" custLinFactY="-100000" custLinFactNeighborX="84441" custLinFactNeighborY="-118851">
        <dgm:presLayoutVars>
          <dgm:bulletEnabled val="1"/>
        </dgm:presLayoutVars>
      </dgm:prSet>
      <dgm:spPr/>
    </dgm:pt>
  </dgm:ptLst>
  <dgm:cxnLst>
    <dgm:cxn modelId="{80E2B607-2A9E-4A1A-947E-0D93E1EAC2AF}" type="presOf" srcId="{A791F673-017D-4589-8811-8C138CFE0963}" destId="{B3EA97BB-ED6C-4C6B-AE8A-854D0C538E34}" srcOrd="0" destOrd="0" presId="urn:microsoft.com/office/officeart/2005/8/layout/default#1"/>
    <dgm:cxn modelId="{B7791B09-E003-4A75-81ED-A7F0A9BA692A}" type="presOf" srcId="{D991FA8F-4B76-485B-BC4C-D3B9687B5BCC}" destId="{5A4F35DF-5C8D-479F-8FA3-8F683726FB09}" srcOrd="0" destOrd="0" presId="urn:microsoft.com/office/officeart/2005/8/layout/default#1"/>
    <dgm:cxn modelId="{FBDA2011-6030-4264-A247-23C7BDE491C2}" srcId="{898C2DD8-2F7C-4548-8503-D6C70C3B30F6}" destId="{D484CD8D-D1DD-4209-A881-F433410D2E3B}" srcOrd="3" destOrd="0" parTransId="{1D1D6BB1-138D-45A9-ABCE-6E86A1C8FDB3}" sibTransId="{7BABC8C2-A346-4795-9685-3BB07F0BDB88}"/>
    <dgm:cxn modelId="{74315D24-7FB9-413B-85CD-9F0948DEC1C0}" type="presOf" srcId="{D484CD8D-D1DD-4209-A881-F433410D2E3B}" destId="{96F81E05-FAE3-4DE3-ACF1-E0FA241714AB}" srcOrd="0" destOrd="0" presId="urn:microsoft.com/office/officeart/2005/8/layout/default#1"/>
    <dgm:cxn modelId="{6893B42D-9D4C-452F-8E33-BE64448C7601}" srcId="{898C2DD8-2F7C-4548-8503-D6C70C3B30F6}" destId="{A791F673-017D-4589-8811-8C138CFE0963}" srcOrd="5" destOrd="0" parTransId="{BE2248F6-6A84-479F-8DEA-C3A28886A19D}" sibTransId="{6972A4BF-9A48-41AB-ABCA-DC641785D0E7}"/>
    <dgm:cxn modelId="{8B98A12E-4ED3-429D-8585-3DE35F86AA3F}" type="presOf" srcId="{898C2DD8-2F7C-4548-8503-D6C70C3B30F6}" destId="{5EEB93CB-6FF3-4874-A75D-62F9658F4E60}" srcOrd="0" destOrd="0" presId="urn:microsoft.com/office/officeart/2005/8/layout/default#1"/>
    <dgm:cxn modelId="{5DC2CD41-869C-457F-B4F0-2D1F6D19B8F7}" srcId="{898C2DD8-2F7C-4548-8503-D6C70C3B30F6}" destId="{D991FA8F-4B76-485B-BC4C-D3B9687B5BCC}" srcOrd="1" destOrd="0" parTransId="{95A9CE80-43FF-46A3-B01F-C6B1ED76D88D}" sibTransId="{EA1CE1B7-2A4E-4E44-AEED-18AD53D8F504}"/>
    <dgm:cxn modelId="{C7544945-E70A-4278-8C47-546DFC0B0AF1}" type="presOf" srcId="{696E4CC2-94D4-4264-8492-4C388544B1E5}" destId="{96718DA2-E8D5-4E43-96B2-05D521D6A2C5}" srcOrd="0" destOrd="0" presId="urn:microsoft.com/office/officeart/2005/8/layout/default#1"/>
    <dgm:cxn modelId="{78A28EB0-CD19-449E-918E-E247E1FC5230}" srcId="{898C2DD8-2F7C-4548-8503-D6C70C3B30F6}" destId="{9529C354-442D-4BCC-BA32-601F947417FE}" srcOrd="4" destOrd="0" parTransId="{9A14D6D2-888C-436D-BF96-18B4F246992F}" sibTransId="{678A8A88-EAC0-4B48-8492-1395707C57FB}"/>
    <dgm:cxn modelId="{E4CA88B2-2972-469B-A0EF-F44BBE361C09}" srcId="{898C2DD8-2F7C-4548-8503-D6C70C3B30F6}" destId="{EC47B1C2-1719-4FE7-847C-F176B8CE3E19}" srcOrd="2" destOrd="0" parTransId="{749406D8-543D-404D-92EC-B80413213AEB}" sibTransId="{15FE735B-65E2-4F77-9FD3-E7E5462873A1}"/>
    <dgm:cxn modelId="{F783ABB9-B956-47B5-866B-B95C45757F45}" srcId="{898C2DD8-2F7C-4548-8503-D6C70C3B30F6}" destId="{14253452-5087-460B-9DF8-0760B098476C}" srcOrd="6" destOrd="0" parTransId="{1F1061EE-A16E-4D20-9B93-AA0C843CE06B}" sibTransId="{8E20724A-8CD4-43D1-ACBA-FD758D58BC6A}"/>
    <dgm:cxn modelId="{080832BD-563E-40EC-965A-DB62B9751C26}" type="presOf" srcId="{14253452-5087-460B-9DF8-0760B098476C}" destId="{5012D63E-CC53-4285-B621-ACCCB7E89D54}" srcOrd="0" destOrd="0" presId="urn:microsoft.com/office/officeart/2005/8/layout/default#1"/>
    <dgm:cxn modelId="{7083FFBD-4331-41DE-B74A-699051A88942}" srcId="{898C2DD8-2F7C-4548-8503-D6C70C3B30F6}" destId="{9C0307FC-E876-49B1-B374-F966920D6BEC}" srcOrd="0" destOrd="0" parTransId="{EC0DA2E1-C92F-4FF6-A88D-8C6D3C7E9D85}" sibTransId="{BA523C48-1CB6-4CE8-9981-472A7C55B584}"/>
    <dgm:cxn modelId="{5545D6C6-6D6B-4362-85BD-C444412A7C03}" type="presOf" srcId="{EC47B1C2-1719-4FE7-847C-F176B8CE3E19}" destId="{207F38F4-A08B-48B4-92EF-7C5F01FD8C80}" srcOrd="0" destOrd="0" presId="urn:microsoft.com/office/officeart/2005/8/layout/default#1"/>
    <dgm:cxn modelId="{A84060CC-9843-43A3-BD00-B5863EC4DD96}" type="presOf" srcId="{9C0307FC-E876-49B1-B374-F966920D6BEC}" destId="{B1FB79C7-9CE1-4258-AA87-FDB2833CE8A8}" srcOrd="0" destOrd="0" presId="urn:microsoft.com/office/officeart/2005/8/layout/default#1"/>
    <dgm:cxn modelId="{5121E6D1-EA80-4925-820E-690D1FB9583E}" type="presOf" srcId="{9529C354-442D-4BCC-BA32-601F947417FE}" destId="{C9298260-C65A-4AB9-925E-E2022835CAAF}" srcOrd="0" destOrd="0" presId="urn:microsoft.com/office/officeart/2005/8/layout/default#1"/>
    <dgm:cxn modelId="{0EF25BFC-258A-4C7F-B97A-9B713C5BBEEF}" srcId="{898C2DD8-2F7C-4548-8503-D6C70C3B30F6}" destId="{696E4CC2-94D4-4264-8492-4C388544B1E5}" srcOrd="7" destOrd="0" parTransId="{6825D59D-45EE-47B3-9929-1CCAEA02F4F6}" sibTransId="{F158DFB7-DD2D-49D0-B079-45E78A8077D8}"/>
    <dgm:cxn modelId="{B55714C8-5EEE-47A0-B798-BF61249646C4}" type="presParOf" srcId="{5EEB93CB-6FF3-4874-A75D-62F9658F4E60}" destId="{B1FB79C7-9CE1-4258-AA87-FDB2833CE8A8}" srcOrd="0" destOrd="0" presId="urn:microsoft.com/office/officeart/2005/8/layout/default#1"/>
    <dgm:cxn modelId="{716541B5-9B09-4FA4-9288-FE99CC49ACE8}" type="presParOf" srcId="{5EEB93CB-6FF3-4874-A75D-62F9658F4E60}" destId="{F783F13C-9C4A-4D31-BB9F-7DFB9DA5D2F3}" srcOrd="1" destOrd="0" presId="urn:microsoft.com/office/officeart/2005/8/layout/default#1"/>
    <dgm:cxn modelId="{780DF4A5-E705-4371-872E-97BF49CF2D28}" type="presParOf" srcId="{5EEB93CB-6FF3-4874-A75D-62F9658F4E60}" destId="{5A4F35DF-5C8D-479F-8FA3-8F683726FB09}" srcOrd="2" destOrd="0" presId="urn:microsoft.com/office/officeart/2005/8/layout/default#1"/>
    <dgm:cxn modelId="{6DF50AB9-954D-4759-B929-C5A076DC9D66}" type="presParOf" srcId="{5EEB93CB-6FF3-4874-A75D-62F9658F4E60}" destId="{DADF5E55-E7B7-4865-AF26-DBF2F404F3D8}" srcOrd="3" destOrd="0" presId="urn:microsoft.com/office/officeart/2005/8/layout/default#1"/>
    <dgm:cxn modelId="{B34DB3B8-16EB-41B1-8E14-CC18C697399B}" type="presParOf" srcId="{5EEB93CB-6FF3-4874-A75D-62F9658F4E60}" destId="{207F38F4-A08B-48B4-92EF-7C5F01FD8C80}" srcOrd="4" destOrd="0" presId="urn:microsoft.com/office/officeart/2005/8/layout/default#1"/>
    <dgm:cxn modelId="{AE67E663-7915-4ACF-9B9A-EEFC036E27A2}" type="presParOf" srcId="{5EEB93CB-6FF3-4874-A75D-62F9658F4E60}" destId="{7ABC0F96-5A69-4707-87EB-79640CB264DD}" srcOrd="5" destOrd="0" presId="urn:microsoft.com/office/officeart/2005/8/layout/default#1"/>
    <dgm:cxn modelId="{751FCD1F-0D3E-491E-9675-4F24F80CE23F}" type="presParOf" srcId="{5EEB93CB-6FF3-4874-A75D-62F9658F4E60}" destId="{96F81E05-FAE3-4DE3-ACF1-E0FA241714AB}" srcOrd="6" destOrd="0" presId="urn:microsoft.com/office/officeart/2005/8/layout/default#1"/>
    <dgm:cxn modelId="{0823E769-D995-4A23-88E1-808EA7E7A747}" type="presParOf" srcId="{5EEB93CB-6FF3-4874-A75D-62F9658F4E60}" destId="{AEC30447-B264-4386-9722-46FD03FE4C13}" srcOrd="7" destOrd="0" presId="urn:microsoft.com/office/officeart/2005/8/layout/default#1"/>
    <dgm:cxn modelId="{21549FBD-D59F-43B0-AC22-82A508616AE6}" type="presParOf" srcId="{5EEB93CB-6FF3-4874-A75D-62F9658F4E60}" destId="{C9298260-C65A-4AB9-925E-E2022835CAAF}" srcOrd="8" destOrd="0" presId="urn:microsoft.com/office/officeart/2005/8/layout/default#1"/>
    <dgm:cxn modelId="{5E54B944-9F30-409C-9B3F-1F6BBCAFDF58}" type="presParOf" srcId="{5EEB93CB-6FF3-4874-A75D-62F9658F4E60}" destId="{8E4B3E98-0CB3-4962-A1ED-F814AFEBA32D}" srcOrd="9" destOrd="0" presId="urn:microsoft.com/office/officeart/2005/8/layout/default#1"/>
    <dgm:cxn modelId="{3F2D2FE5-B866-4184-B313-C4B57256A464}" type="presParOf" srcId="{5EEB93CB-6FF3-4874-A75D-62F9658F4E60}" destId="{B3EA97BB-ED6C-4C6B-AE8A-854D0C538E34}" srcOrd="10" destOrd="0" presId="urn:microsoft.com/office/officeart/2005/8/layout/default#1"/>
    <dgm:cxn modelId="{A2F1BA46-725F-430A-AEF3-B9AD86DDD59F}" type="presParOf" srcId="{5EEB93CB-6FF3-4874-A75D-62F9658F4E60}" destId="{8B7B6510-4D9E-4B97-B06F-C8C628193802}" srcOrd="11" destOrd="0" presId="urn:microsoft.com/office/officeart/2005/8/layout/default#1"/>
    <dgm:cxn modelId="{1E16A5AF-460E-497A-AB1C-BFC48EB4F0FB}" type="presParOf" srcId="{5EEB93CB-6FF3-4874-A75D-62F9658F4E60}" destId="{5012D63E-CC53-4285-B621-ACCCB7E89D54}" srcOrd="12" destOrd="0" presId="urn:microsoft.com/office/officeart/2005/8/layout/default#1"/>
    <dgm:cxn modelId="{62783D22-5198-4858-8C93-0C80C5635BAC}" type="presParOf" srcId="{5EEB93CB-6FF3-4874-A75D-62F9658F4E60}" destId="{53AB7A8B-0458-47BD-A67F-E460050A8E9D}" srcOrd="13" destOrd="0" presId="urn:microsoft.com/office/officeart/2005/8/layout/default#1"/>
    <dgm:cxn modelId="{D6559921-C217-4409-81E6-5320D95244AF}" type="presParOf" srcId="{5EEB93CB-6FF3-4874-A75D-62F9658F4E60}" destId="{96718DA2-E8D5-4E43-96B2-05D521D6A2C5}" srcOrd="1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84A46-C1CF-478E-9764-B161C8FA9493}">
      <dsp:nvSpPr>
        <dsp:cNvPr id="0" name=""/>
        <dsp:cNvSpPr/>
      </dsp:nvSpPr>
      <dsp:spPr>
        <a:xfrm>
          <a:off x="0" y="3058"/>
          <a:ext cx="8497887" cy="662546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Конституция Российской Федерации 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32343" y="35401"/>
        <a:ext cx="8433201" cy="597860"/>
      </dsp:txXfrm>
    </dsp:sp>
    <dsp:sp modelId="{D1F82339-7EB0-4C9C-8DD6-4DEDF8A95713}">
      <dsp:nvSpPr>
        <dsp:cNvPr id="0" name=""/>
        <dsp:cNvSpPr/>
      </dsp:nvSpPr>
      <dsp:spPr>
        <a:xfrm>
          <a:off x="0" y="667158"/>
          <a:ext cx="8497887" cy="60199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общепризнанные принципы и нормы международного права</a:t>
          </a:r>
          <a:r>
            <a:rPr lang="ru-RU" sz="1300" b="1" kern="1200" dirty="0"/>
            <a:t>, </a:t>
          </a:r>
          <a:endParaRPr lang="ru-RU" sz="1300" kern="1200" dirty="0"/>
        </a:p>
      </dsp:txBody>
      <dsp:txXfrm>
        <a:off x="29387" y="696545"/>
        <a:ext cx="8439113" cy="543221"/>
      </dsp:txXfrm>
    </dsp:sp>
    <dsp:sp modelId="{EAB84101-2512-4A56-BC1D-DBDB1FC28821}">
      <dsp:nvSpPr>
        <dsp:cNvPr id="0" name=""/>
        <dsp:cNvSpPr/>
      </dsp:nvSpPr>
      <dsp:spPr>
        <a:xfrm>
          <a:off x="0" y="1269863"/>
          <a:ext cx="8497887" cy="936539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международные договоры Российской Федерации 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5718" y="1315581"/>
        <a:ext cx="8406451" cy="845103"/>
      </dsp:txXfrm>
    </dsp:sp>
    <dsp:sp modelId="{69F201D5-03E3-4E0D-BF9C-C4349A6F2A79}">
      <dsp:nvSpPr>
        <dsp:cNvPr id="0" name=""/>
        <dsp:cNvSpPr/>
      </dsp:nvSpPr>
      <dsp:spPr>
        <a:xfrm>
          <a:off x="0" y="2207409"/>
          <a:ext cx="8497887" cy="99692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Федеральный закон от 25 декабря 2008 года N 273-ФЗ "О противодействии коррупции", 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8666" y="2256075"/>
        <a:ext cx="8400555" cy="899588"/>
      </dsp:txXfrm>
    </dsp:sp>
    <dsp:sp modelId="{F4C9FFF4-0E9E-4B0A-BC58-B89579039841}">
      <dsp:nvSpPr>
        <dsp:cNvPr id="0" name=""/>
        <dsp:cNvSpPr/>
      </dsp:nvSpPr>
      <dsp:spPr>
        <a:xfrm>
          <a:off x="0" y="3206144"/>
          <a:ext cx="8497887" cy="1134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Федеральный закон от 7 августа 2001 года N 115-ФЗ "О противодействии легализации (отмыванию) доходов, полученных преступным путем, и финансированию терроризма" и другие нормативные правовые акты, направленные на противодействие коррупции.</a:t>
          </a:r>
        </a:p>
      </dsp:txBody>
      <dsp:txXfrm>
        <a:off x="55396" y="3261540"/>
        <a:ext cx="8387095" cy="1024008"/>
      </dsp:txXfrm>
    </dsp:sp>
    <dsp:sp modelId="{9E773094-0F95-49C5-BA28-22BFC09D5EC6}">
      <dsp:nvSpPr>
        <dsp:cNvPr id="0" name=""/>
        <dsp:cNvSpPr/>
      </dsp:nvSpPr>
      <dsp:spPr>
        <a:xfrm>
          <a:off x="0" y="4344369"/>
          <a:ext cx="8497887" cy="76819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Уголовный кодекс Российской Федерации</a:t>
          </a:r>
        </a:p>
      </dsp:txBody>
      <dsp:txXfrm>
        <a:off x="37500" y="4381869"/>
        <a:ext cx="8422887" cy="693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B79C7-9CE1-4258-AA87-FDB2833CE8A8}">
      <dsp:nvSpPr>
        <dsp:cNvPr id="0" name=""/>
        <dsp:cNvSpPr/>
      </dsp:nvSpPr>
      <dsp:spPr>
        <a:xfrm>
          <a:off x="2390311" y="2664296"/>
          <a:ext cx="5674584" cy="507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Взяточничество, принятие подарков для ускорения решения проблемы</a:t>
          </a:r>
        </a:p>
      </dsp:txBody>
      <dsp:txXfrm>
        <a:off x="2390311" y="2664296"/>
        <a:ext cx="5674584" cy="507227"/>
      </dsp:txXfrm>
    </dsp:sp>
    <dsp:sp modelId="{5A4F35DF-5C8D-479F-8FA3-8F683726FB09}">
      <dsp:nvSpPr>
        <dsp:cNvPr id="0" name=""/>
        <dsp:cNvSpPr/>
      </dsp:nvSpPr>
      <dsp:spPr>
        <a:xfrm>
          <a:off x="72012" y="144011"/>
          <a:ext cx="2161927" cy="3431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Растрата</a:t>
          </a:r>
          <a:endParaRPr lang="ru-RU" sz="1300" kern="1200" dirty="0"/>
        </a:p>
      </dsp:txBody>
      <dsp:txXfrm>
        <a:off x="72012" y="144011"/>
        <a:ext cx="2161927" cy="343188"/>
      </dsp:txXfrm>
    </dsp:sp>
    <dsp:sp modelId="{207F38F4-A08B-48B4-92EF-7C5F01FD8C80}">
      <dsp:nvSpPr>
        <dsp:cNvPr id="0" name=""/>
        <dsp:cNvSpPr/>
      </dsp:nvSpPr>
      <dsp:spPr>
        <a:xfrm>
          <a:off x="1224125" y="720074"/>
          <a:ext cx="2634957" cy="4403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Мошенничество</a:t>
          </a:r>
          <a:endParaRPr lang="ru-RU" sz="1300" kern="1200" dirty="0"/>
        </a:p>
      </dsp:txBody>
      <dsp:txXfrm>
        <a:off x="1224125" y="720074"/>
        <a:ext cx="2634957" cy="440332"/>
      </dsp:txXfrm>
    </dsp:sp>
    <dsp:sp modelId="{96F81E05-FAE3-4DE3-ACF1-E0FA241714AB}">
      <dsp:nvSpPr>
        <dsp:cNvPr id="0" name=""/>
        <dsp:cNvSpPr/>
      </dsp:nvSpPr>
      <dsp:spPr>
        <a:xfrm>
          <a:off x="5832641" y="216025"/>
          <a:ext cx="2161927" cy="52828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Вымогательство</a:t>
          </a:r>
          <a:endParaRPr lang="ru-RU" sz="1300" kern="1200" dirty="0"/>
        </a:p>
      </dsp:txBody>
      <dsp:txXfrm>
        <a:off x="5832641" y="216025"/>
        <a:ext cx="2161927" cy="528280"/>
      </dsp:txXfrm>
    </dsp:sp>
    <dsp:sp modelId="{C9298260-C65A-4AB9-925E-E2022835CAAF}">
      <dsp:nvSpPr>
        <dsp:cNvPr id="0" name=""/>
        <dsp:cNvSpPr/>
      </dsp:nvSpPr>
      <dsp:spPr>
        <a:xfrm>
          <a:off x="9" y="1944209"/>
          <a:ext cx="5183416" cy="4615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Злоупотребление правом на рассмотрение, произвол</a:t>
          </a:r>
          <a:endParaRPr lang="ru-RU" sz="1300" kern="1200" dirty="0"/>
        </a:p>
      </dsp:txBody>
      <dsp:txXfrm>
        <a:off x="9" y="1944209"/>
        <a:ext cx="5183416" cy="461528"/>
      </dsp:txXfrm>
    </dsp:sp>
    <dsp:sp modelId="{B3EA97BB-ED6C-4C6B-AE8A-854D0C538E34}">
      <dsp:nvSpPr>
        <dsp:cNvPr id="0" name=""/>
        <dsp:cNvSpPr/>
      </dsp:nvSpPr>
      <dsp:spPr>
        <a:xfrm>
          <a:off x="1656186" y="4464502"/>
          <a:ext cx="6389879" cy="4871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Использование конфликта интересов Незаконные операции с ценными бумагами </a:t>
          </a:r>
          <a:endParaRPr lang="ru-RU" sz="1300" kern="1200" dirty="0"/>
        </a:p>
      </dsp:txBody>
      <dsp:txXfrm>
        <a:off x="1656186" y="4464502"/>
        <a:ext cx="6389879" cy="487121"/>
      </dsp:txXfrm>
    </dsp:sp>
    <dsp:sp modelId="{5012D63E-CC53-4285-B621-ACCCB7E89D54}">
      <dsp:nvSpPr>
        <dsp:cNvPr id="0" name=""/>
        <dsp:cNvSpPr/>
      </dsp:nvSpPr>
      <dsp:spPr>
        <a:xfrm>
          <a:off x="9" y="3456387"/>
          <a:ext cx="5921152" cy="5550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Получение незаконного пособия, льготы или незаконного вознаграждения </a:t>
          </a:r>
          <a:endParaRPr lang="ru-RU" sz="1300" kern="1200" dirty="0"/>
        </a:p>
      </dsp:txBody>
      <dsp:txXfrm>
        <a:off x="9" y="3456387"/>
        <a:ext cx="5921152" cy="555027"/>
      </dsp:txXfrm>
    </dsp:sp>
    <dsp:sp modelId="{96718DA2-E8D5-4E43-96B2-05D521D6A2C5}">
      <dsp:nvSpPr>
        <dsp:cNvPr id="0" name=""/>
        <dsp:cNvSpPr/>
      </dsp:nvSpPr>
      <dsp:spPr>
        <a:xfrm>
          <a:off x="3744425" y="1368155"/>
          <a:ext cx="4227152" cy="3187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Незаконные пожертвования и вклады </a:t>
          </a:r>
          <a:endParaRPr lang="ru-RU" sz="1300" kern="1200" dirty="0"/>
        </a:p>
      </dsp:txBody>
      <dsp:txXfrm>
        <a:off x="3744425" y="1368155"/>
        <a:ext cx="4227152" cy="318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15AD0-CB49-4E09-B6B7-5064717016E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AE2FD-7017-4DD3-BBC6-33BB5CB7D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04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AE2FD-7017-4DD3-BBC6-33BB5CB7D6D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6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D56755-D573-465F-B649-A6A8E27000B7}" type="slidenum">
              <a:rPr lang="ru-RU" smtClean="0"/>
              <a:pPr eaLnBrk="1" hangingPunct="1"/>
              <a:t>6</a:t>
            </a:fld>
            <a:endParaRPr lang="ru-RU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Одно окно в соц сфере – прообраз  и модель отработки технологии МФЦ</a:t>
            </a:r>
          </a:p>
        </p:txBody>
      </p:sp>
    </p:spTree>
    <p:extLst>
      <p:ext uri="{BB962C8B-B14F-4D97-AF65-F5344CB8AC3E}">
        <p14:creationId xmlns:p14="http://schemas.microsoft.com/office/powerpoint/2010/main" val="384462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F236888-38F4-4DA1-80E1-4A825FE1C0F3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41673322-1D1B-4F10-A4E0-D9C53AE5993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prestige.kh.ua/img/256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556318" y="381107"/>
            <a:ext cx="75963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Межрегиональное территориальное управление </a:t>
            </a:r>
          </a:p>
          <a:p>
            <a:pPr algn="ctr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Федеральной службы по надзору в сфере транспорта </a:t>
            </a:r>
          </a:p>
          <a:p>
            <a:pPr algn="ctr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Уральскому федеральному округу</a:t>
            </a: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07950" y="2420888"/>
            <a:ext cx="88566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4000" i="1" dirty="0">
              <a:latin typeface="Cambria" pitchFamily="18" charset="0"/>
            </a:endParaRPr>
          </a:p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«Противодействие коррупции».</a:t>
            </a: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3635896" y="4718050"/>
            <a:ext cx="52366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98638" indent="-1798638"/>
            <a:r>
              <a:rPr lang="ru-RU" sz="1600" b="1" i="1">
                <a:latin typeface="Times New Roman" pitchFamily="18" charset="0"/>
                <a:cs typeface="Times New Roman" pitchFamily="18" charset="0"/>
              </a:rPr>
              <a:t>Отдел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профилактики коррупционных и иных</a:t>
            </a:r>
          </a:p>
          <a:p>
            <a:pPr marL="1798638" indent="-1798638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правонарушений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1208BF-0111-43C9-3345-D2D31B952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4" y="0"/>
            <a:ext cx="1356742" cy="14799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412875"/>
            <a:ext cx="849694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b="1" dirty="0">
              <a:solidFill>
                <a:srgbClr val="292488"/>
              </a:solidFill>
              <a:latin typeface="+mn-lt"/>
            </a:endParaRPr>
          </a:p>
          <a:p>
            <a:pPr algn="just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Ответственность за получение, дачу взятки, посредничество во взяточничестве наступает независимо от времени получения должностным лицом взятки – </a:t>
            </a:r>
          </a:p>
          <a:p>
            <a:pPr algn="just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 или после совершения им действий (бездействия) по службе в пользу взяткодателя или представляемых им лиц, а также независимо от того, были ли указанные действия (бездействие) заранее обусловлены взяткой или договоренностью с должностным лицом о передаче за их совершение взятки.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567859"/>
            <a:ext cx="72009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Уголовная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20101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0147" t="16615" r="20696" b="10735"/>
          <a:stretch/>
        </p:blipFill>
        <p:spPr bwMode="auto">
          <a:xfrm>
            <a:off x="1691680" y="980728"/>
            <a:ext cx="5869817" cy="4052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17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02" y="692696"/>
            <a:ext cx="8784976" cy="1152128"/>
          </a:xfrm>
        </p:spPr>
        <p:txBody>
          <a:bodyPr/>
          <a:lstStyle/>
          <a:p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Информация о вынесенных в </a:t>
            </a:r>
            <a:r>
              <a:rPr lang="ru-RU" altLang="ru-RU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году наказаниях гражданам, уличенным в совершении преступлений по корыстным мотивам во время прохождения государственной гражданской службы в Федеральной службе по надзору в сфере транспорта, в соответствии с приговорами судебных органов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502" y="1844824"/>
            <a:ext cx="8784976" cy="4608511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</a:t>
            </a:r>
            <a:r>
              <a:rPr lang="ru-RU" sz="16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Северо-Кавказскому федеральному округу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6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Бывший заместитель начальника территориального отдела транспортного контроля по Республике Дагестан </a:t>
            </a:r>
            <a:r>
              <a:rPr lang="ru-RU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Амирсултан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Альдеров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признан виновным в 12 эпизодах взяточничества.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Альдеров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А., занимая указанную должность, после предложения возглавить новый территориальный отдел собрал с 12 подчиненных по 100 тысяч рублей за способствование их переназначению во вновь создаваемый отдел. В общей сумме через посредника он получил 1,2 миллиона рублей.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Суд вынес приговор: лишение свободы на срок </a:t>
            </a:r>
            <a:r>
              <a:rPr lang="ru-RU" sz="1600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лет в исправительной колонии строгого режима 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(п. «б» ч. 5 ст. 290 УК РФ).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/>
          </a:p>
        </p:txBody>
      </p:sp>
      <p:pic>
        <p:nvPicPr>
          <p:cNvPr id="4" name="Рисунок 3" descr="ruble-955990_960_7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71" y="4855463"/>
            <a:ext cx="3259455" cy="2022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2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476672"/>
            <a:ext cx="8856984" cy="451803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 по надзору в сфере транспорта по Центральному федеральному округу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400" b="1" kern="1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июня 2023 года УФСБ России по городу Москве и Московской области (далее – Управление) пресечена противоправная деятельность начальника отдела Управления государственного авиационного надзора и надзора за обеспечением транспортной безопасности - Петросяна М.Г., 1961г.р., организовавшего схему получения взяток от коммерческих перевозчиков.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проведенных оперативных мероприятий Управлением установлено, что Петросян М.Г. организовал и возглавил преступную группу из 4 подчиненных ему должностных лиц указанной надзорной организации и систематически получал взятки от представителей коммерческих структур, осуществляющих перевозки пассажиров и опасных грузов автомобильным и водным транспортом с нарушением установленных правил. Осуществляя общее покровительство, связанное с непринятием мер к нарушителям транспортной безопасности, в ходе преступной деятельности злоумышленником незаконно получено более 1 млн. рублей от коммерческих перевозчиков.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Петросян М.Г. </a:t>
            </a:r>
            <a:r>
              <a:rPr lang="ru-RU" sz="14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осужден к лишению свободы сроком на 5 лет с отбыванием в исправительной колонии строгого режима.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уголовной ответственности </a:t>
            </a:r>
            <a:r>
              <a:rPr lang="ru-RU" sz="1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привлечены 18 представителей транспортных компаний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причастных к даче взяток должностным лицам.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media.nakanune.ru/images/pictures/image_big_2878.jpg">
            <a:extLst>
              <a:ext uri="{FF2B5EF4-FFF2-40B4-BE49-F238E27FC236}">
                <a16:creationId xmlns:a16="http://schemas.microsoft.com/office/drawing/2014/main" id="{58E4EFF3-EEEC-AEC5-DF63-0EA67CF252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09120"/>
            <a:ext cx="3456384" cy="234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2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476672"/>
            <a:ext cx="8856984" cy="45180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Межрегиональное территориальное управление Федеральной службы по надзору в сфере транспорта по Северо-Западному федеральному округу </a:t>
            </a:r>
            <a:endParaRPr lang="ru-RU" sz="1600" b="1" kern="100" dirty="0">
              <a:solidFill>
                <a:srgbClr val="FFC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kern="100" dirty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Ленинградский районный суд признал виновными в получении взяток бывшего заместителя руководителя Северо-Западного межрегионального управления Ространснадзора </a:t>
            </a: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Игоря </a:t>
            </a:r>
            <a:r>
              <a:rPr lang="ru-RU" sz="15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Обыночного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и экс-заместителя начальника отдела этого же управления </a:t>
            </a:r>
            <a:r>
              <a:rPr lang="ru-RU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Юлию Смирнову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Они признаны виновными по п. «а» ч. 5 ст. 290 УК РФ (получение взятки), ч. 1 ст. 291.2 УК РФ (мелкое взяточничество). Заместитель начальника управления курировал деятельность калининградских отделов автотранспортного и автодорожного надзора и международных автомобильных перевозок, а его подчиненная, в свою очередь, организовывала и контролировала работу в сфере оформления и выдачи юридическим лицам разрешительных документов на осуществление международных автоперевозок. 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феврале 2021 года заместитель начальника межрегионального управления и заместитель начальника отдела разрешительной и лицензионной деятельности получили взятку в 20 тыс. руб. Деньги предназначались за ускорение выдачи допуска к осуществлению коммерческих международных перевозок. В феврале 2022-го обвиняемые получили 14,8 тыс. руб. за ускорение проверки документов одного из бизнесменов по заявлению о внесении изменений в реестр российских перевозчиков.  В этом же месяце 61-летний мужчина получил взятки в размере 5 тыс. и 3 тыс. руб. за ускорение процедуры проверки документов по внесению изменений в реестр перевозчиков.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И.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Обыночный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приговорен к </a:t>
            </a:r>
            <a:r>
              <a:rPr lang="ru-RU" sz="15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6,5 годам колонии строгого режима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Ю. Смирнова 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 к </a:t>
            </a:r>
            <a:r>
              <a:rPr lang="ru-RU" sz="15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5,5 годам колонии общего режима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Обоим также назначен </a:t>
            </a:r>
            <a:r>
              <a:rPr lang="ru-RU" sz="15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штраф по 50 тыс. руб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кроме того, подсудимые </a:t>
            </a:r>
            <a:r>
              <a:rPr lang="ru-RU" sz="15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лишены права занимать должности на государственной службе и в органах местного самоуправления,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связанные с осуществлением организационно-распорядительных и административно-хозяйственных полномочий, </a:t>
            </a:r>
            <a:r>
              <a:rPr lang="ru-RU" sz="15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5 лет каждый. </a:t>
            </a:r>
            <a:endParaRPr lang="ru-RU" sz="1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0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0CA55-2E2B-0C1C-9E0D-21C7BB64A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3073656163062">
            <a:hlinkClick r:id="" action="ppaction://media"/>
            <a:extLst>
              <a:ext uri="{FF2B5EF4-FFF2-40B4-BE49-F238E27FC236}">
                <a16:creationId xmlns:a16="http://schemas.microsoft.com/office/drawing/2014/main" id="{EC4C12E3-E676-F6AC-6702-45F31E5B1E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88640"/>
            <a:ext cx="8784976" cy="5648598"/>
          </a:xfrm>
        </p:spPr>
      </p:pic>
    </p:spTree>
    <p:extLst>
      <p:ext uri="{BB962C8B-B14F-4D97-AF65-F5344CB8AC3E}">
        <p14:creationId xmlns:p14="http://schemas.microsoft.com/office/powerpoint/2010/main" val="4206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E4F7D-218A-455E-E087-B3721A830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22975B-C37E-E66B-6819-9514DE1EF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nokkii.ru/wp-content/gallery/news_2015-11-05_01/001.jpg">
            <a:extLst>
              <a:ext uri="{FF2B5EF4-FFF2-40B4-BE49-F238E27FC236}">
                <a16:creationId xmlns:a16="http://schemas.microsoft.com/office/drawing/2014/main" id="{C6DF2090-024F-CA52-3CDF-939120DF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75725"/>
            <a:ext cx="7848871" cy="55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343775" cy="863600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ПОМНИТЕ: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1"/>
            <a:ext cx="8353425" cy="4248471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Государственный гражданский служащий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обязан уведомить  начальника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Межрегионального территориального управления Федеральной службы по надзору в сфере транспорта по Уральскому федеральному округу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и органы прокуратуры или другие государственные органы о фактах обращения в целях склонения к совершению коррупционных правонарушений.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Невыполнение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государственным гражданским служащим этой должностной (служебной) обязанности, является правонарушением, 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влекущим его увольнение с государственной гражданской службы либо привлечение его к иным видам ответственности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соответствии с законодательством Российской Федерации.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Государственный гражданский служащий, уведомивший начальника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управления, органы прокуратуры или другие государственные органы 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 фактах обращения в целях склонения его к совершению коррупционного правонарушения, о фактах совершения другими государственными гражданскими служащими коррупционных правонарушений, находится под защитой государства в соответствии с законодательством Российской Федерации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06" y="4869160"/>
            <a:ext cx="2489994" cy="18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0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575556" y="2420888"/>
            <a:ext cx="799288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  Форма для заполнения уведомления находится на сайте </a:t>
            </a:r>
            <a:r>
              <a:rPr lang="en-US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itchFamily="18" charset="0"/>
              </a:rPr>
              <a:t>https://rostransnadzor.gov.ru/rostransnadzor/podrazdeleniya/mtuufo</a:t>
            </a:r>
            <a:r>
              <a:rPr lang="ru-RU" sz="1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подразделе «Формы документов, связанных с противодействием коррупции, для заполнения» раздела «Противодействие коррупции», а также сайте Генеральной прокуратуры Российской Федерации.</a:t>
            </a:r>
          </a:p>
          <a:p>
            <a:pPr algn="just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 К уведомлению прилагаются все имеющиеся материалы, подтверждающие обстоятельства обращения в целях склонения государственного гражданского служащего к совершению коррупционных правонарушений.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397" y="980728"/>
            <a:ext cx="8569325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Уведомление о фактах обращения в целях склонения к совершению коррупционных правонарушений</a:t>
            </a:r>
          </a:p>
        </p:txBody>
      </p:sp>
    </p:spTree>
    <p:extLst>
      <p:ext uri="{BB962C8B-B14F-4D97-AF65-F5344CB8AC3E}">
        <p14:creationId xmlns:p14="http://schemas.microsoft.com/office/powerpoint/2010/main" val="23129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 txBox="1">
            <a:spLocks noChangeArrowheads="1"/>
          </p:cNvSpPr>
          <p:nvPr/>
        </p:nvSpPr>
        <p:spPr bwMode="auto">
          <a:xfrm>
            <a:off x="251520" y="1916832"/>
            <a:ext cx="84969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just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ru-RU" sz="3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Честно и добросовестно выполнять свою работу, свои должностные обязанности.</a:t>
            </a:r>
          </a:p>
          <a:p>
            <a:pPr marL="68263" algn="just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	Россияне, у которых эти взятки вымогают, должны научиться их не давать.</a:t>
            </a:r>
          </a:p>
        </p:txBody>
      </p:sp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9289032" cy="158417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3933056"/>
            <a:ext cx="3717441" cy="265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359023" y="188640"/>
            <a:ext cx="82089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9 декабря отмечается Международный день борьбы с коррупцией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395536" y="4161275"/>
            <a:ext cx="813593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Calibri" pitchFamily="34" charset="0"/>
              </a:rPr>
              <a:t> 	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9 декабря 2003 года в мексиканском городе </a:t>
            </a:r>
            <a:r>
              <a:rPr lang="ru-RU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Мерида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на Политической конференции высокого уровня была открыта для подписания Конвенция Организации Объединенных Наций против коррупции, принятая Генеральной Ассамблеей ООН 31 октября 2003 года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	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	Документ обязывает подписавшие его государства объявить уголовным преступлением взятки, хищение бюджетных средств и отмывание коррупционных доходов.</a:t>
            </a:r>
          </a:p>
          <a:p>
            <a:pPr algn="just"/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static.bit-miles.com/bitmiles/users/app/930_app_57641359515e9_jpg_zo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10" y="1451491"/>
            <a:ext cx="2973387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95536" y="1412776"/>
            <a:ext cx="6264696" cy="139898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Борьбу с коррупцией 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надо начать с себя!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5544616" cy="30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79712" y="2780928"/>
            <a:ext cx="5122912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СПАСИБО  ЗА  ВНИМАНИЕ!!!</a:t>
            </a:r>
          </a:p>
        </p:txBody>
      </p:sp>
      <p:pic>
        <p:nvPicPr>
          <p:cNvPr id="3" name="Picture 70" descr="http://prestige.kh.ua/img/256.jpg">
            <a:hlinkClick r:id="rId2"/>
            <a:extLst>
              <a:ext uri="{FF2B5EF4-FFF2-40B4-BE49-F238E27FC236}">
                <a16:creationId xmlns:a16="http://schemas.microsoft.com/office/drawing/2014/main" id="{5E1F873A-CAD6-B3E4-D88B-69F09A92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4425" y="3455843"/>
            <a:ext cx="1833485" cy="1374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4824536"/>
          </a:xfrm>
        </p:spPr>
        <p:txBody>
          <a:bodyPr/>
          <a:lstStyle/>
          <a:p>
            <a:pPr algn="l"/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	</a:t>
            </a:r>
            <a:br>
              <a:rPr lang="ru-RU" sz="2000" dirty="0">
                <a:effectLst/>
              </a:rPr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Начиная с 2004 года, по инициативе ООН, </a:t>
            </a:r>
            <a:r>
              <a:rPr lang="ru-RU" sz="2000" b="1" dirty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ежегодно </a:t>
            </a:r>
            <a:br>
              <a:rPr lang="ru-RU" sz="2000" b="1" dirty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9 декабря во всём мире отмечается Международный день борьбы с коррупцией.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 Целью учреждения Международного дня борьбы с коррупцией, как указано в резолюции Генеральной Ассамблеи ООН, было углубление понимания проблемы коррупции и роли Конвенции в предупреждении и борьбе с ней. </a:t>
            </a:r>
            <a:b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	Специальный представитель Генерального секретаря ООН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Ханс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Корелл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, объявив  о  решении учредить </a:t>
            </a:r>
            <a:r>
              <a:rPr lang="ru-RU" sz="2000" b="1" dirty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Международный день борьбы с коррупцией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, призвал представителей более чем 100 стран, собравшихся на конференцию, подписать Конвенцию. Она должна стать важным инструментом международного права  для противодействия коррупции, </a:t>
            </a:r>
            <a:r>
              <a:rPr lang="ru-RU" sz="2000" b="1" dirty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«наносящей ущерб развитию стран и представляющей угрозу демократии и режиму правового государства».</a:t>
            </a:r>
            <a:br>
              <a:rPr lang="ru-RU" sz="2000" b="1" dirty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pp.userapi.com/c840535/v840535834/2bf07/cvHeAaFplR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21" y="4609336"/>
            <a:ext cx="4315664" cy="2215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51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424936" cy="2808312"/>
          </a:xfrm>
        </p:spPr>
        <p:txBody>
          <a:bodyPr/>
          <a:lstStyle/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Подписанную в городе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Мерида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(Мексика)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9 декабря 2003 года Конвенцию Организации Объединенных Наций против коррупции Российская Федерация ратифицировала в марте 2006 года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(Федеральный закон от 8 марта 2006 года № 40-ФЗ 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«О ратификации Конвенции Организации Объединенных Наций против коррупции»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Рисунки коррупция\0_2338b_fdced96d_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941168"/>
            <a:ext cx="3563888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73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3384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Коррупция 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 злоупотребление служебным положением, дача взятки, получение взятки, злоупотребление полномочиями,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денег, ценностей, иного имущества или услуг имущественного характера, иных имущественных прав для себя или для третьих лиц либо незаконное предоставление такой выгоды указанному лицу другими физическими лицами.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798" y="6381328"/>
            <a:ext cx="8964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ctr">
              <a:spcBef>
                <a:spcPct val="0"/>
              </a:spcBef>
            </a:pPr>
            <a:r>
              <a:rPr lang="ru-RU" sz="14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(ст. 1 Федерального закона от 25.12.2008 № 273-ФЗ «О противодействии коррупции»)</a:t>
            </a:r>
          </a:p>
        </p:txBody>
      </p:sp>
      <p:pic>
        <p:nvPicPr>
          <p:cNvPr id="5" name="Рисунок 4" descr="shiv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501008"/>
            <a:ext cx="2255754" cy="266429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7728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6413"/>
            <a:ext cx="7596336" cy="863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Российской Федерации правовую основу противодействия коррупции составляют: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89601924"/>
              </p:ext>
            </p:extLst>
          </p:nvPr>
        </p:nvGraphicFramePr>
        <p:xfrm>
          <a:off x="467544" y="1340768"/>
          <a:ext cx="8497887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13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612304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виды преступлений коррупционной  направленности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0" y="1410536"/>
            <a:ext cx="392392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Коммерческий подкуп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(ст.204 УК РФ)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61238" y="836712"/>
            <a:ext cx="3888432" cy="12860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Злоупотребление 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должностными полномочиями 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(ст.285 УК РФ)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2735095"/>
            <a:ext cx="392392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Превышение должностных 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полномочий(ст. 286 УК РФ)</a:t>
            </a: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20072" y="2348879"/>
            <a:ext cx="3882979" cy="13681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Незаконное участие в предпринимательской деятельности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(ст.289 УК РФ)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3954936"/>
            <a:ext cx="392392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Получение взятки 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(ст.290 УК РФ) </a:t>
            </a: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20072" y="3925738"/>
            <a:ext cx="3816424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Дача взятки 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(ст.291 УК РФ)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5513856"/>
            <a:ext cx="3923928" cy="10114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Посредничество во взяточничестве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(ст.291.1 УК РФ)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90655" y="5117813"/>
            <a:ext cx="387525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Служебный подлог 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(ст.292 УК РФ)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499992" y="836712"/>
            <a:ext cx="0" cy="4896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499992" y="1551766"/>
            <a:ext cx="66124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2" idx="3"/>
          </p:cNvCxnSpPr>
          <p:nvPr/>
        </p:nvCxnSpPr>
        <p:spPr>
          <a:xfrm flipH="1">
            <a:off x="3923928" y="180658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499992" y="2735095"/>
            <a:ext cx="6906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923928" y="3032955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499992" y="4149080"/>
            <a:ext cx="6906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0" idx="3"/>
          </p:cNvCxnSpPr>
          <p:nvPr/>
        </p:nvCxnSpPr>
        <p:spPr>
          <a:xfrm flipH="1">
            <a:off x="3923928" y="435098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99992" y="573325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5" name="Прямая со стрелкой 11264"/>
          <p:cNvCxnSpPr/>
          <p:nvPr/>
        </p:nvCxnSpPr>
        <p:spPr>
          <a:xfrm flipH="1">
            <a:off x="3923928" y="573325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1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45238106"/>
              </p:ext>
            </p:extLst>
          </p:nvPr>
        </p:nvGraphicFramePr>
        <p:xfrm>
          <a:off x="395536" y="1556792"/>
          <a:ext cx="80648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92925" y="478674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Формы коррупционных проявлений</a:t>
            </a:r>
          </a:p>
        </p:txBody>
      </p:sp>
    </p:spTree>
    <p:extLst>
      <p:ext uri="{BB962C8B-B14F-4D97-AF65-F5344CB8AC3E}">
        <p14:creationId xmlns:p14="http://schemas.microsoft.com/office/powerpoint/2010/main" val="3425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239000" cy="4766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Формы коррупции: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8929688" cy="5013176"/>
          </a:xfrm>
        </p:spPr>
        <p:txBody>
          <a:bodyPr>
            <a:noAutofit/>
          </a:bodyPr>
          <a:lstStyle/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Взяточничество за законное и незаконное предоставление благ и услуг;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Сращивание работников органов управления с преступными элементами и сокрытие преступлений отдельных лиц и обеспечение их безнаказанности;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Поддержка и лоббирование интересов теневой экономики в ответ на политическую поддержку или выдвижение на должности во властных структурах;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Инвестирование частных предприятий и организаций за счет государственного или местного бюджета;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Приватизация с незаконной передачей государственной собственности в частные руки, метко названная в народе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прихватизацией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Предоставление льгот, секретной служебной информации заинтересованным лицам; 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Предоставление права или возможностей заключать выгодные контракты;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Содействие в заключении невыгодных для государства контрактов с иностранными фирмами и другие.</a:t>
            </a:r>
          </a:p>
        </p:txBody>
      </p:sp>
      <p:pic>
        <p:nvPicPr>
          <p:cNvPr id="4" name="Picture 12" descr="4275166_f3017b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9288" y="5157193"/>
            <a:ext cx="3514712" cy="170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1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3"/>
</p:tagLst>
</file>

<file path=ppt/theme/theme1.xml><?xml version="1.0" encoding="utf-8"?>
<a:theme xmlns:a="http://schemas.openxmlformats.org/drawingml/2006/main" name="Autumn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Осень</Template>
  <TotalTime>730</TotalTime>
  <Words>1595</Words>
  <Application>Microsoft Office PowerPoint</Application>
  <PresentationFormat>Экран (4:3)</PresentationFormat>
  <Paragraphs>100</Paragraphs>
  <Slides>21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Courier New</vt:lpstr>
      <vt:lpstr>Times New Roman</vt:lpstr>
      <vt:lpstr>Verdana</vt:lpstr>
      <vt:lpstr>Wingdings 2</vt:lpstr>
      <vt:lpstr>Autumn</vt:lpstr>
      <vt:lpstr>Презентация PowerPoint</vt:lpstr>
      <vt:lpstr>Презентация PowerPoint</vt:lpstr>
      <vt:lpstr>        Начиная с 2004 года, по инициативе ООН, ежегодно  9 декабря во всём мире отмечается Международный день борьбы с коррупцией. Целью учреждения Международного дня борьбы с коррупцией, как указано в резолюции Генеральной Ассамблеи ООН, было углубление понимания проблемы коррупции и роли Конвенции в предупреждении и борьбе с ней.    Специальный представитель Генерального секретаря ООН Ханс Корелл, объявив  о  решении учредить Международный день борьбы с коррупцией, призвал представителей более чем 100 стран, собравшихся на конференцию, подписать Конвенцию. Она должна стать важным инструментом международного права  для противодействия коррупции, «наносящей ущерб развитию стран и представляющей угрозу демократии и режиму правового государства». </vt:lpstr>
      <vt:lpstr>Подписанную в городе Мерида (Мексика)  9 декабря 2003 года Конвенцию Организации Объединенных Наций против коррупции Российская Федерация ратифицировала в марте 2006 года (Федеральный закон от 8 марта 2006 года № 40-ФЗ «О ратификации Конвенции Организации Объединенных Наций против коррупции»).</vt:lpstr>
      <vt:lpstr>Презентация PowerPoint</vt:lpstr>
      <vt:lpstr>В Российской Федерации правовую основу противодействия коррупции составляют: </vt:lpstr>
      <vt:lpstr>Основные виды преступлений коррупционной  направленности</vt:lpstr>
      <vt:lpstr>Презентация PowerPoint</vt:lpstr>
      <vt:lpstr>Формы коррупции:</vt:lpstr>
      <vt:lpstr>Презентация PowerPoint</vt:lpstr>
      <vt:lpstr>Презентация PowerPoint</vt:lpstr>
      <vt:lpstr>Информация о вынесенных в 2023 году наказаниях гражданам, уличенным в совершении преступлений по корыстным мотивам во время прохождения государственной гражданской службы в Федеральной службе по надзору в сфере транспорта, в соответствии с приговорами судебных органов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ПОМНИТЕ: </vt:lpstr>
      <vt:lpstr>Презентация PowerPoint</vt:lpstr>
      <vt:lpstr>Презентация PowerPoint</vt:lpstr>
      <vt:lpstr>Борьбу с коррупцией  надо начать с себя!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КОРРУПЦИЯ</dc:title>
  <dc:creator>Admin</dc:creator>
  <cp:lastModifiedBy>Сарыкова Елена Валентиновна</cp:lastModifiedBy>
  <cp:revision>92</cp:revision>
  <dcterms:created xsi:type="dcterms:W3CDTF">2013-11-11T12:41:34Z</dcterms:created>
  <dcterms:modified xsi:type="dcterms:W3CDTF">2023-12-08T08:44:35Z</dcterms:modified>
</cp:coreProperties>
</file>